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0" r:id="rId1"/>
    <p:sldMasterId id="2147483843" r:id="rId2"/>
    <p:sldMasterId id="2147483660" r:id="rId3"/>
  </p:sldMasterIdLst>
  <p:sldIdLst>
    <p:sldId id="256" r:id="rId4"/>
    <p:sldId id="257" r:id="rId5"/>
    <p:sldId id="258" r:id="rId6"/>
    <p:sldId id="259" r:id="rId7"/>
    <p:sldId id="263" r:id="rId8"/>
    <p:sldId id="260" r:id="rId9"/>
    <p:sldId id="271" r:id="rId10"/>
    <p:sldId id="274" r:id="rId11"/>
    <p:sldId id="273" r:id="rId12"/>
    <p:sldId id="272" r:id="rId13"/>
    <p:sldId id="261" r:id="rId14"/>
    <p:sldId id="264" r:id="rId15"/>
    <p:sldId id="275" r:id="rId16"/>
    <p:sldId id="266" r:id="rId17"/>
    <p:sldId id="267" r:id="rId18"/>
    <p:sldId id="276" r:id="rId19"/>
    <p:sldId id="277" r:id="rId20"/>
    <p:sldId id="278" r:id="rId21"/>
    <p:sldId id="269" r:id="rId22"/>
    <p:sldId id="268" r:id="rId23"/>
    <p:sldId id="270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80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24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F70B9-CCE5-4E6C-9A20-000E0E47CC4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77EF09-CC99-43C2-B5DA-C2381F6BDBC3}">
      <dgm:prSet/>
      <dgm:spPr/>
      <dgm:t>
        <a:bodyPr/>
        <a:lstStyle/>
        <a:p>
          <a:r>
            <a:rPr lang="en-US"/>
            <a:t>What is TikTok?</a:t>
          </a:r>
        </a:p>
      </dgm:t>
    </dgm:pt>
    <dgm:pt modelId="{49A39298-794D-4986-BD70-39DC1FF64903}" type="parTrans" cxnId="{9F951417-38C4-40B2-A0F1-DFF0753421A4}">
      <dgm:prSet/>
      <dgm:spPr/>
      <dgm:t>
        <a:bodyPr/>
        <a:lstStyle/>
        <a:p>
          <a:endParaRPr lang="en-US"/>
        </a:p>
      </dgm:t>
    </dgm:pt>
    <dgm:pt modelId="{A520CB57-D907-4225-A6CF-DF7DAD41C9C3}" type="sibTrans" cxnId="{9F951417-38C4-40B2-A0F1-DFF0753421A4}">
      <dgm:prSet/>
      <dgm:spPr/>
      <dgm:t>
        <a:bodyPr/>
        <a:lstStyle/>
        <a:p>
          <a:endParaRPr lang="en-US"/>
        </a:p>
      </dgm:t>
    </dgm:pt>
    <dgm:pt modelId="{F47A0BF5-BE68-44F0-9CAC-ED8BED563AB2}">
      <dgm:prSet/>
      <dgm:spPr/>
      <dgm:t>
        <a:bodyPr/>
        <a:lstStyle/>
        <a:p>
          <a:r>
            <a:rPr lang="en-US" dirty="0"/>
            <a:t>What is </a:t>
          </a:r>
          <a:r>
            <a:rPr lang="en-US" dirty="0" err="1"/>
            <a:t>PoseNet</a:t>
          </a:r>
          <a:r>
            <a:rPr lang="en-US" dirty="0"/>
            <a:t>?</a:t>
          </a:r>
        </a:p>
      </dgm:t>
    </dgm:pt>
    <dgm:pt modelId="{C535A2A0-1207-4216-8C8F-77EBC2E9F280}" type="parTrans" cxnId="{6C054B42-153E-4CE4-B477-CFA505FD2E77}">
      <dgm:prSet/>
      <dgm:spPr/>
      <dgm:t>
        <a:bodyPr/>
        <a:lstStyle/>
        <a:p>
          <a:endParaRPr lang="en-US"/>
        </a:p>
      </dgm:t>
    </dgm:pt>
    <dgm:pt modelId="{FC29FA17-96A4-41D2-A582-CFA2E6C109FC}" type="sibTrans" cxnId="{6C054B42-153E-4CE4-B477-CFA505FD2E77}">
      <dgm:prSet/>
      <dgm:spPr/>
      <dgm:t>
        <a:bodyPr/>
        <a:lstStyle/>
        <a:p>
          <a:endParaRPr lang="en-US"/>
        </a:p>
      </dgm:t>
    </dgm:pt>
    <dgm:pt modelId="{74F8D65A-48CF-7445-A3E1-2D1D6332C515}">
      <dgm:prSet/>
      <dgm:spPr/>
      <dgm:t>
        <a:bodyPr/>
        <a:lstStyle/>
        <a:p>
          <a:r>
            <a:rPr lang="en-US" dirty="0"/>
            <a:t>Digging Deeper</a:t>
          </a:r>
        </a:p>
      </dgm:t>
    </dgm:pt>
    <dgm:pt modelId="{CE6471D3-4CF1-5F4F-8E0F-9EF742C547D6}" type="parTrans" cxnId="{F02B633D-D66E-2E44-9834-1113B2293572}">
      <dgm:prSet/>
      <dgm:spPr/>
      <dgm:t>
        <a:bodyPr/>
        <a:lstStyle/>
        <a:p>
          <a:endParaRPr lang="en-US"/>
        </a:p>
      </dgm:t>
    </dgm:pt>
    <dgm:pt modelId="{7694FC1D-9C36-8A49-92C9-E43EFFC7FD23}" type="sibTrans" cxnId="{F02B633D-D66E-2E44-9834-1113B2293572}">
      <dgm:prSet/>
      <dgm:spPr/>
      <dgm:t>
        <a:bodyPr/>
        <a:lstStyle/>
        <a:p>
          <a:endParaRPr lang="en-US"/>
        </a:p>
      </dgm:t>
    </dgm:pt>
    <dgm:pt modelId="{4C88860B-427C-664E-8F7F-536BB28F6681}">
      <dgm:prSet/>
      <dgm:spPr/>
      <dgm:t>
        <a:bodyPr/>
        <a:lstStyle/>
        <a:p>
          <a:r>
            <a:rPr lang="en-US" dirty="0"/>
            <a:t>Building </a:t>
          </a:r>
          <a:r>
            <a:rPr lang="en-US" dirty="0" err="1"/>
            <a:t>PoseDance</a:t>
          </a:r>
          <a:endParaRPr lang="en-US" dirty="0"/>
        </a:p>
      </dgm:t>
    </dgm:pt>
    <dgm:pt modelId="{CA65A66B-0FEE-B543-83E7-08064179F526}" type="parTrans" cxnId="{0A1B9DD1-0369-0A4D-A482-4CB03AD937BD}">
      <dgm:prSet/>
      <dgm:spPr/>
      <dgm:t>
        <a:bodyPr/>
        <a:lstStyle/>
        <a:p>
          <a:endParaRPr lang="en-US"/>
        </a:p>
      </dgm:t>
    </dgm:pt>
    <dgm:pt modelId="{8B445428-EC2C-884D-B584-6B3A8E454158}" type="sibTrans" cxnId="{0A1B9DD1-0369-0A4D-A482-4CB03AD937BD}">
      <dgm:prSet/>
      <dgm:spPr/>
      <dgm:t>
        <a:bodyPr/>
        <a:lstStyle/>
        <a:p>
          <a:endParaRPr lang="en-US"/>
        </a:p>
      </dgm:t>
    </dgm:pt>
    <dgm:pt modelId="{991705C5-665F-634B-8FAF-3266C5BAFC84}">
      <dgm:prSet/>
      <dgm:spPr/>
      <dgm:t>
        <a:bodyPr/>
        <a:lstStyle/>
        <a:p>
          <a:r>
            <a:rPr lang="en-US" dirty="0"/>
            <a:t>Let's dance!</a:t>
          </a:r>
        </a:p>
      </dgm:t>
    </dgm:pt>
    <dgm:pt modelId="{C3541650-E929-D346-B4A1-8B3225654137}" type="parTrans" cxnId="{47D594A6-8650-5E43-BEDF-8C57619BB52F}">
      <dgm:prSet/>
      <dgm:spPr/>
      <dgm:t>
        <a:bodyPr/>
        <a:lstStyle/>
        <a:p>
          <a:endParaRPr lang="en-US"/>
        </a:p>
      </dgm:t>
    </dgm:pt>
    <dgm:pt modelId="{3746349E-C1DA-114B-B0C2-3E1C04B62A9C}" type="sibTrans" cxnId="{47D594A6-8650-5E43-BEDF-8C57619BB52F}">
      <dgm:prSet/>
      <dgm:spPr/>
      <dgm:t>
        <a:bodyPr/>
        <a:lstStyle/>
        <a:p>
          <a:endParaRPr lang="en-US"/>
        </a:p>
      </dgm:t>
    </dgm:pt>
    <dgm:pt modelId="{6318BD49-0D0B-704E-8580-0433125EDFAA}" type="pres">
      <dgm:prSet presAssocID="{329F70B9-CCE5-4E6C-9A20-000E0E47CC45}" presName="vert0" presStyleCnt="0">
        <dgm:presLayoutVars>
          <dgm:dir/>
          <dgm:animOne val="branch"/>
          <dgm:animLvl val="lvl"/>
        </dgm:presLayoutVars>
      </dgm:prSet>
      <dgm:spPr/>
    </dgm:pt>
    <dgm:pt modelId="{53DBFA21-DDFE-B448-AEC5-B71E2C2F2228}" type="pres">
      <dgm:prSet presAssocID="{7177EF09-CC99-43C2-B5DA-C2381F6BDBC3}" presName="thickLine" presStyleLbl="alignNode1" presStyleIdx="0" presStyleCnt="5"/>
      <dgm:spPr/>
    </dgm:pt>
    <dgm:pt modelId="{72426E71-447E-9E47-BFA9-3A6CE3BDC2FE}" type="pres">
      <dgm:prSet presAssocID="{7177EF09-CC99-43C2-B5DA-C2381F6BDBC3}" presName="horz1" presStyleCnt="0"/>
      <dgm:spPr/>
    </dgm:pt>
    <dgm:pt modelId="{9C06B959-6AF7-C84C-8518-8CF695CD40A1}" type="pres">
      <dgm:prSet presAssocID="{7177EF09-CC99-43C2-B5DA-C2381F6BDBC3}" presName="tx1" presStyleLbl="revTx" presStyleIdx="0" presStyleCnt="5"/>
      <dgm:spPr/>
    </dgm:pt>
    <dgm:pt modelId="{8E567AD9-00E9-844C-A717-7A62EE24961B}" type="pres">
      <dgm:prSet presAssocID="{7177EF09-CC99-43C2-B5DA-C2381F6BDBC3}" presName="vert1" presStyleCnt="0"/>
      <dgm:spPr/>
    </dgm:pt>
    <dgm:pt modelId="{9465D72D-CFF4-F141-9911-3E94901F1838}" type="pres">
      <dgm:prSet presAssocID="{F47A0BF5-BE68-44F0-9CAC-ED8BED563AB2}" presName="thickLine" presStyleLbl="alignNode1" presStyleIdx="1" presStyleCnt="5"/>
      <dgm:spPr/>
    </dgm:pt>
    <dgm:pt modelId="{E686A25B-2A1E-CA4B-94C4-CF7F631B31C1}" type="pres">
      <dgm:prSet presAssocID="{F47A0BF5-BE68-44F0-9CAC-ED8BED563AB2}" presName="horz1" presStyleCnt="0"/>
      <dgm:spPr/>
    </dgm:pt>
    <dgm:pt modelId="{03020668-97E6-5D48-9F54-A9D4A2E13774}" type="pres">
      <dgm:prSet presAssocID="{F47A0BF5-BE68-44F0-9CAC-ED8BED563AB2}" presName="tx1" presStyleLbl="revTx" presStyleIdx="1" presStyleCnt="5"/>
      <dgm:spPr/>
    </dgm:pt>
    <dgm:pt modelId="{F19C69BC-8805-C044-B9D2-82C45A733908}" type="pres">
      <dgm:prSet presAssocID="{F47A0BF5-BE68-44F0-9CAC-ED8BED563AB2}" presName="vert1" presStyleCnt="0"/>
      <dgm:spPr/>
    </dgm:pt>
    <dgm:pt modelId="{005FBCFC-77D3-4F4C-A1C5-C7CC6A9A0A46}" type="pres">
      <dgm:prSet presAssocID="{74F8D65A-48CF-7445-A3E1-2D1D6332C515}" presName="thickLine" presStyleLbl="alignNode1" presStyleIdx="2" presStyleCnt="5"/>
      <dgm:spPr/>
    </dgm:pt>
    <dgm:pt modelId="{1D71DAA0-4B01-8345-871D-57E7F09CF3D9}" type="pres">
      <dgm:prSet presAssocID="{74F8D65A-48CF-7445-A3E1-2D1D6332C515}" presName="horz1" presStyleCnt="0"/>
      <dgm:spPr/>
    </dgm:pt>
    <dgm:pt modelId="{99E856CB-373C-5C49-A50E-6AFF05D04EF3}" type="pres">
      <dgm:prSet presAssocID="{74F8D65A-48CF-7445-A3E1-2D1D6332C515}" presName="tx1" presStyleLbl="revTx" presStyleIdx="2" presStyleCnt="5"/>
      <dgm:spPr/>
    </dgm:pt>
    <dgm:pt modelId="{33D7A46A-A5CF-CB4F-AB30-E915E3CF708B}" type="pres">
      <dgm:prSet presAssocID="{74F8D65A-48CF-7445-A3E1-2D1D6332C515}" presName="vert1" presStyleCnt="0"/>
      <dgm:spPr/>
    </dgm:pt>
    <dgm:pt modelId="{D7138DEB-2DDC-7A47-8DED-1C7B9014564E}" type="pres">
      <dgm:prSet presAssocID="{4C88860B-427C-664E-8F7F-536BB28F6681}" presName="thickLine" presStyleLbl="alignNode1" presStyleIdx="3" presStyleCnt="5"/>
      <dgm:spPr/>
    </dgm:pt>
    <dgm:pt modelId="{18C315C2-BE6F-C441-A7D1-67AD1BAB95C2}" type="pres">
      <dgm:prSet presAssocID="{4C88860B-427C-664E-8F7F-536BB28F6681}" presName="horz1" presStyleCnt="0"/>
      <dgm:spPr/>
    </dgm:pt>
    <dgm:pt modelId="{4C388D04-15DD-6C46-97BE-4D5A4BE4BD7B}" type="pres">
      <dgm:prSet presAssocID="{4C88860B-427C-664E-8F7F-536BB28F6681}" presName="tx1" presStyleLbl="revTx" presStyleIdx="3" presStyleCnt="5"/>
      <dgm:spPr/>
    </dgm:pt>
    <dgm:pt modelId="{B7C9624E-0451-EC41-8C28-B62C9E53EF00}" type="pres">
      <dgm:prSet presAssocID="{4C88860B-427C-664E-8F7F-536BB28F6681}" presName="vert1" presStyleCnt="0"/>
      <dgm:spPr/>
    </dgm:pt>
    <dgm:pt modelId="{BE9365D9-B0F7-FD4A-9028-0435E10271B6}" type="pres">
      <dgm:prSet presAssocID="{991705C5-665F-634B-8FAF-3266C5BAFC84}" presName="thickLine" presStyleLbl="alignNode1" presStyleIdx="4" presStyleCnt="5"/>
      <dgm:spPr/>
    </dgm:pt>
    <dgm:pt modelId="{71F87AD2-E8FA-104F-85AB-BD0887DE9581}" type="pres">
      <dgm:prSet presAssocID="{991705C5-665F-634B-8FAF-3266C5BAFC84}" presName="horz1" presStyleCnt="0"/>
      <dgm:spPr/>
    </dgm:pt>
    <dgm:pt modelId="{1770EC18-DFC0-A240-BAE8-D0215705EF1E}" type="pres">
      <dgm:prSet presAssocID="{991705C5-665F-634B-8FAF-3266C5BAFC84}" presName="tx1" presStyleLbl="revTx" presStyleIdx="4" presStyleCnt="5"/>
      <dgm:spPr/>
    </dgm:pt>
    <dgm:pt modelId="{1536EC2C-FD10-CA44-9A7D-B30C355B0AD8}" type="pres">
      <dgm:prSet presAssocID="{991705C5-665F-634B-8FAF-3266C5BAFC84}" presName="vert1" presStyleCnt="0"/>
      <dgm:spPr/>
    </dgm:pt>
  </dgm:ptLst>
  <dgm:cxnLst>
    <dgm:cxn modelId="{9F951417-38C4-40B2-A0F1-DFF0753421A4}" srcId="{329F70B9-CCE5-4E6C-9A20-000E0E47CC45}" destId="{7177EF09-CC99-43C2-B5DA-C2381F6BDBC3}" srcOrd="0" destOrd="0" parTransId="{49A39298-794D-4986-BD70-39DC1FF64903}" sibTransId="{A520CB57-D907-4225-A6CF-DF7DAD41C9C3}"/>
    <dgm:cxn modelId="{F02B633D-D66E-2E44-9834-1113B2293572}" srcId="{329F70B9-CCE5-4E6C-9A20-000E0E47CC45}" destId="{74F8D65A-48CF-7445-A3E1-2D1D6332C515}" srcOrd="2" destOrd="0" parTransId="{CE6471D3-4CF1-5F4F-8E0F-9EF742C547D6}" sibTransId="{7694FC1D-9C36-8A49-92C9-E43EFFC7FD23}"/>
    <dgm:cxn modelId="{6C054B42-153E-4CE4-B477-CFA505FD2E77}" srcId="{329F70B9-CCE5-4E6C-9A20-000E0E47CC45}" destId="{F47A0BF5-BE68-44F0-9CAC-ED8BED563AB2}" srcOrd="1" destOrd="0" parTransId="{C535A2A0-1207-4216-8C8F-77EBC2E9F280}" sibTransId="{FC29FA17-96A4-41D2-A582-CFA2E6C109FC}"/>
    <dgm:cxn modelId="{ED49D48B-4833-D746-B632-A6147337E564}" type="presOf" srcId="{7177EF09-CC99-43C2-B5DA-C2381F6BDBC3}" destId="{9C06B959-6AF7-C84C-8518-8CF695CD40A1}" srcOrd="0" destOrd="0" presId="urn:microsoft.com/office/officeart/2008/layout/LinedList"/>
    <dgm:cxn modelId="{47D594A6-8650-5E43-BEDF-8C57619BB52F}" srcId="{329F70B9-CCE5-4E6C-9A20-000E0E47CC45}" destId="{991705C5-665F-634B-8FAF-3266C5BAFC84}" srcOrd="4" destOrd="0" parTransId="{C3541650-E929-D346-B4A1-8B3225654137}" sibTransId="{3746349E-C1DA-114B-B0C2-3E1C04B62A9C}"/>
    <dgm:cxn modelId="{E1004DAD-B7A2-924C-81FE-D87520DF0844}" type="presOf" srcId="{329F70B9-CCE5-4E6C-9A20-000E0E47CC45}" destId="{6318BD49-0D0B-704E-8580-0433125EDFAA}" srcOrd="0" destOrd="0" presId="urn:microsoft.com/office/officeart/2008/layout/LinedList"/>
    <dgm:cxn modelId="{C557DBB7-0B6E-2B4F-81D6-F89E1245EB8D}" type="presOf" srcId="{74F8D65A-48CF-7445-A3E1-2D1D6332C515}" destId="{99E856CB-373C-5C49-A50E-6AFF05D04EF3}" srcOrd="0" destOrd="0" presId="urn:microsoft.com/office/officeart/2008/layout/LinedList"/>
    <dgm:cxn modelId="{0A1B9DD1-0369-0A4D-A482-4CB03AD937BD}" srcId="{329F70B9-CCE5-4E6C-9A20-000E0E47CC45}" destId="{4C88860B-427C-664E-8F7F-536BB28F6681}" srcOrd="3" destOrd="0" parTransId="{CA65A66B-0FEE-B543-83E7-08064179F526}" sibTransId="{8B445428-EC2C-884D-B584-6B3A8E454158}"/>
    <dgm:cxn modelId="{4E1E21E1-0D43-084B-B9A0-6B6093C85AD3}" type="presOf" srcId="{4C88860B-427C-664E-8F7F-536BB28F6681}" destId="{4C388D04-15DD-6C46-97BE-4D5A4BE4BD7B}" srcOrd="0" destOrd="0" presId="urn:microsoft.com/office/officeart/2008/layout/LinedList"/>
    <dgm:cxn modelId="{3467F2E3-DDA6-504E-98B5-29AEBB250B40}" type="presOf" srcId="{F47A0BF5-BE68-44F0-9CAC-ED8BED563AB2}" destId="{03020668-97E6-5D48-9F54-A9D4A2E13774}" srcOrd="0" destOrd="0" presId="urn:microsoft.com/office/officeart/2008/layout/LinedList"/>
    <dgm:cxn modelId="{3B52C2ED-F3A0-2347-B975-F8B788C6789E}" type="presOf" srcId="{991705C5-665F-634B-8FAF-3266C5BAFC84}" destId="{1770EC18-DFC0-A240-BAE8-D0215705EF1E}" srcOrd="0" destOrd="0" presId="urn:microsoft.com/office/officeart/2008/layout/LinedList"/>
    <dgm:cxn modelId="{B2EB67F4-65C4-D148-A248-3816C95C8376}" type="presParOf" srcId="{6318BD49-0D0B-704E-8580-0433125EDFAA}" destId="{53DBFA21-DDFE-B448-AEC5-B71E2C2F2228}" srcOrd="0" destOrd="0" presId="urn:microsoft.com/office/officeart/2008/layout/LinedList"/>
    <dgm:cxn modelId="{6F975EB1-419A-0B4C-85AB-2020FADD3266}" type="presParOf" srcId="{6318BD49-0D0B-704E-8580-0433125EDFAA}" destId="{72426E71-447E-9E47-BFA9-3A6CE3BDC2FE}" srcOrd="1" destOrd="0" presId="urn:microsoft.com/office/officeart/2008/layout/LinedList"/>
    <dgm:cxn modelId="{31EC1247-4468-EB43-A35D-EF8BEB93EE4D}" type="presParOf" srcId="{72426E71-447E-9E47-BFA9-3A6CE3BDC2FE}" destId="{9C06B959-6AF7-C84C-8518-8CF695CD40A1}" srcOrd="0" destOrd="0" presId="urn:microsoft.com/office/officeart/2008/layout/LinedList"/>
    <dgm:cxn modelId="{CED9FB6E-8DF5-D948-A045-F8FA14336628}" type="presParOf" srcId="{72426E71-447E-9E47-BFA9-3A6CE3BDC2FE}" destId="{8E567AD9-00E9-844C-A717-7A62EE24961B}" srcOrd="1" destOrd="0" presId="urn:microsoft.com/office/officeart/2008/layout/LinedList"/>
    <dgm:cxn modelId="{4FD4E24B-417B-2F4D-92AF-9275B2ABFFC9}" type="presParOf" srcId="{6318BD49-0D0B-704E-8580-0433125EDFAA}" destId="{9465D72D-CFF4-F141-9911-3E94901F1838}" srcOrd="2" destOrd="0" presId="urn:microsoft.com/office/officeart/2008/layout/LinedList"/>
    <dgm:cxn modelId="{2E263D0D-382A-2349-B6A8-A026AF7EA203}" type="presParOf" srcId="{6318BD49-0D0B-704E-8580-0433125EDFAA}" destId="{E686A25B-2A1E-CA4B-94C4-CF7F631B31C1}" srcOrd="3" destOrd="0" presId="urn:microsoft.com/office/officeart/2008/layout/LinedList"/>
    <dgm:cxn modelId="{CE661DCC-C670-374B-9FA7-BCFB9ACE3E28}" type="presParOf" srcId="{E686A25B-2A1E-CA4B-94C4-CF7F631B31C1}" destId="{03020668-97E6-5D48-9F54-A9D4A2E13774}" srcOrd="0" destOrd="0" presId="urn:microsoft.com/office/officeart/2008/layout/LinedList"/>
    <dgm:cxn modelId="{50B72975-B682-BC49-B5DB-69D37A32A3E0}" type="presParOf" srcId="{E686A25B-2A1E-CA4B-94C4-CF7F631B31C1}" destId="{F19C69BC-8805-C044-B9D2-82C45A733908}" srcOrd="1" destOrd="0" presId="urn:microsoft.com/office/officeart/2008/layout/LinedList"/>
    <dgm:cxn modelId="{9D12B41B-0A11-7A47-A5A2-1150434C7315}" type="presParOf" srcId="{6318BD49-0D0B-704E-8580-0433125EDFAA}" destId="{005FBCFC-77D3-4F4C-A1C5-C7CC6A9A0A46}" srcOrd="4" destOrd="0" presId="urn:microsoft.com/office/officeart/2008/layout/LinedList"/>
    <dgm:cxn modelId="{61E3C242-B6AB-EA4D-83DF-44AF0D089D36}" type="presParOf" srcId="{6318BD49-0D0B-704E-8580-0433125EDFAA}" destId="{1D71DAA0-4B01-8345-871D-57E7F09CF3D9}" srcOrd="5" destOrd="0" presId="urn:microsoft.com/office/officeart/2008/layout/LinedList"/>
    <dgm:cxn modelId="{39A55F13-1287-C242-8DA6-A6FFD08944FF}" type="presParOf" srcId="{1D71DAA0-4B01-8345-871D-57E7F09CF3D9}" destId="{99E856CB-373C-5C49-A50E-6AFF05D04EF3}" srcOrd="0" destOrd="0" presId="urn:microsoft.com/office/officeart/2008/layout/LinedList"/>
    <dgm:cxn modelId="{C96093CC-E2BB-3541-84AC-B98E69738DC4}" type="presParOf" srcId="{1D71DAA0-4B01-8345-871D-57E7F09CF3D9}" destId="{33D7A46A-A5CF-CB4F-AB30-E915E3CF708B}" srcOrd="1" destOrd="0" presId="urn:microsoft.com/office/officeart/2008/layout/LinedList"/>
    <dgm:cxn modelId="{7D2BABF3-94A9-A048-A2ED-935B63ACC016}" type="presParOf" srcId="{6318BD49-0D0B-704E-8580-0433125EDFAA}" destId="{D7138DEB-2DDC-7A47-8DED-1C7B9014564E}" srcOrd="6" destOrd="0" presId="urn:microsoft.com/office/officeart/2008/layout/LinedList"/>
    <dgm:cxn modelId="{DC35529B-7F71-2241-B66F-CFB055A38D09}" type="presParOf" srcId="{6318BD49-0D0B-704E-8580-0433125EDFAA}" destId="{18C315C2-BE6F-C441-A7D1-67AD1BAB95C2}" srcOrd="7" destOrd="0" presId="urn:microsoft.com/office/officeart/2008/layout/LinedList"/>
    <dgm:cxn modelId="{97FD9D2E-1AB0-2F4F-A285-5D3677E2242A}" type="presParOf" srcId="{18C315C2-BE6F-C441-A7D1-67AD1BAB95C2}" destId="{4C388D04-15DD-6C46-97BE-4D5A4BE4BD7B}" srcOrd="0" destOrd="0" presId="urn:microsoft.com/office/officeart/2008/layout/LinedList"/>
    <dgm:cxn modelId="{F8CC5D6A-1F5E-5242-85BE-C95E8EEB8482}" type="presParOf" srcId="{18C315C2-BE6F-C441-A7D1-67AD1BAB95C2}" destId="{B7C9624E-0451-EC41-8C28-B62C9E53EF00}" srcOrd="1" destOrd="0" presId="urn:microsoft.com/office/officeart/2008/layout/LinedList"/>
    <dgm:cxn modelId="{6CEEAAA7-6F7C-AD43-B163-C453CEE49FAC}" type="presParOf" srcId="{6318BD49-0D0B-704E-8580-0433125EDFAA}" destId="{BE9365D9-B0F7-FD4A-9028-0435E10271B6}" srcOrd="8" destOrd="0" presId="urn:microsoft.com/office/officeart/2008/layout/LinedList"/>
    <dgm:cxn modelId="{425D09B6-8B08-B642-95E0-B93C9416F502}" type="presParOf" srcId="{6318BD49-0D0B-704E-8580-0433125EDFAA}" destId="{71F87AD2-E8FA-104F-85AB-BD0887DE9581}" srcOrd="9" destOrd="0" presId="urn:microsoft.com/office/officeart/2008/layout/LinedList"/>
    <dgm:cxn modelId="{C2C7EA9E-1F39-D049-9C7F-C91650E6EF65}" type="presParOf" srcId="{71F87AD2-E8FA-104F-85AB-BD0887DE9581}" destId="{1770EC18-DFC0-A240-BAE8-D0215705EF1E}" srcOrd="0" destOrd="0" presId="urn:microsoft.com/office/officeart/2008/layout/LinedList"/>
    <dgm:cxn modelId="{6009301C-9C4D-F643-B0DA-DB2756847A16}" type="presParOf" srcId="{71F87AD2-E8FA-104F-85AB-BD0887DE9581}" destId="{1536EC2C-FD10-CA44-9A7D-B30C355B0A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BFA21-DDFE-B448-AEC5-B71E2C2F2228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6B959-6AF7-C84C-8518-8CF695CD40A1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What is TikTok?</a:t>
          </a:r>
        </a:p>
      </dsp:txBody>
      <dsp:txXfrm>
        <a:off x="0" y="675"/>
        <a:ext cx="6900512" cy="1106957"/>
      </dsp:txXfrm>
    </dsp:sp>
    <dsp:sp modelId="{9465D72D-CFF4-F141-9911-3E94901F1838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accent2">
              <a:hueOff val="-612388"/>
              <a:satOff val="-2828"/>
              <a:lumOff val="-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20668-97E6-5D48-9F54-A9D4A2E13774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What is </a:t>
          </a:r>
          <a:r>
            <a:rPr lang="en-US" sz="5100" kern="1200" dirty="0" err="1"/>
            <a:t>PoseNet</a:t>
          </a:r>
          <a:r>
            <a:rPr lang="en-US" sz="5100" kern="1200" dirty="0"/>
            <a:t>?</a:t>
          </a:r>
        </a:p>
      </dsp:txBody>
      <dsp:txXfrm>
        <a:off x="0" y="1107633"/>
        <a:ext cx="6900512" cy="1106957"/>
      </dsp:txXfrm>
    </dsp:sp>
    <dsp:sp modelId="{005FBCFC-77D3-4F4C-A1C5-C7CC6A9A0A46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856CB-373C-5C49-A50E-6AFF05D04EF3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Digging Deeper</a:t>
          </a:r>
        </a:p>
      </dsp:txBody>
      <dsp:txXfrm>
        <a:off x="0" y="2214591"/>
        <a:ext cx="6900512" cy="1106957"/>
      </dsp:txXfrm>
    </dsp:sp>
    <dsp:sp modelId="{D7138DEB-2DDC-7A47-8DED-1C7B9014564E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accent2">
              <a:hueOff val="-1837163"/>
              <a:satOff val="-8485"/>
              <a:lumOff val="-17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88D04-15DD-6C46-97BE-4D5A4BE4BD7B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Building </a:t>
          </a:r>
          <a:r>
            <a:rPr lang="en-US" sz="5100" kern="1200" dirty="0" err="1"/>
            <a:t>PoseDance</a:t>
          </a:r>
          <a:endParaRPr lang="en-US" sz="5100" kern="1200" dirty="0"/>
        </a:p>
      </dsp:txBody>
      <dsp:txXfrm>
        <a:off x="0" y="3321549"/>
        <a:ext cx="6900512" cy="1106957"/>
      </dsp:txXfrm>
    </dsp:sp>
    <dsp:sp modelId="{BE9365D9-B0F7-FD4A-9028-0435E10271B6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EC18-DFC0-A240-BAE8-D0215705EF1E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Let's dance!</a:t>
          </a: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14:26:16.1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5T15:38:59.1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0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9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6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5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5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96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18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20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90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16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08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14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9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8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90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69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1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7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86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26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9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15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17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4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7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2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01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3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0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3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9" r:id="rId10"/>
    <p:sldLayoutId id="214748412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31" r:id="rId5"/>
    <p:sldLayoutId id="2147483832" r:id="rId6"/>
    <p:sldLayoutId id="2147483838" r:id="rId7"/>
    <p:sldLayoutId id="2147483833" r:id="rId8"/>
    <p:sldLayoutId id="2147483834" r:id="rId9"/>
    <p:sldLayoutId id="2147483835" r:id="rId10"/>
    <p:sldLayoutId id="2147483836" r:id="rId11"/>
    <p:sldLayoutId id="21474838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5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69B755-8ECA-144D-AECB-49A080407E6C}"/>
              </a:ext>
            </a:extLst>
          </p:cNvPr>
          <p:cNvSpPr/>
          <p:nvPr/>
        </p:nvSpPr>
        <p:spPr>
          <a:xfrm>
            <a:off x="-252248" y="-394138"/>
            <a:ext cx="13526814" cy="7819697"/>
          </a:xfrm>
          <a:prstGeom prst="rect">
            <a:avLst/>
          </a:prstGeom>
          <a:solidFill>
            <a:srgbClr val="FAE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2" name="Rectangle 84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13363-34D3-7B41-8DEF-BF3F4136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900" dirty="0" err="1"/>
              <a:t>PoseDance</a:t>
            </a:r>
            <a:r>
              <a:rPr lang="en-US" sz="8900" dirty="0"/>
              <a:t>: A </a:t>
            </a:r>
            <a:r>
              <a:rPr lang="en-US" sz="8900" dirty="0" err="1"/>
              <a:t>TikTok</a:t>
            </a:r>
            <a:r>
              <a:rPr lang="en-US" sz="8900" dirty="0"/>
              <a:t> Trainer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BCE4-65FA-B443-A373-631D12A3B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Jen Looper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@jenlooper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Cloud Advocate Lead, Microsoft</a:t>
            </a:r>
          </a:p>
        </p:txBody>
      </p:sp>
      <p:sp>
        <p:nvSpPr>
          <p:cNvPr id="8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EA4D"/>
          </a:solidFill>
          <a:ln w="38100" cap="rnd">
            <a:solidFill>
              <a:srgbClr val="FFEA4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erson, holding, woman, man&#10;&#10;Description automatically generated">
            <a:extLst>
              <a:ext uri="{FF2B5EF4-FFF2-40B4-BE49-F238E27FC236}">
                <a16:creationId xmlns:a16="http://schemas.microsoft.com/office/drawing/2014/main" id="{FB01B905-402F-5F41-B076-1CBE45D5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 r="2803"/>
          <a:stretch/>
        </p:blipFill>
        <p:spPr>
          <a:xfrm>
            <a:off x="-299546" y="-197069"/>
            <a:ext cx="4901710" cy="72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/>
              <a:t>Hold up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4DDC4-B991-46C8-80B4-BFCC40F9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6306904" cy="3762756"/>
          </a:xfrm>
        </p:spPr>
        <p:txBody>
          <a:bodyPr anchor="t">
            <a:normAutofit/>
          </a:bodyPr>
          <a:lstStyle/>
          <a:p>
            <a:r>
              <a:rPr lang="en-US" dirty="0"/>
              <a:t>Are </a:t>
            </a:r>
            <a:r>
              <a:rPr lang="en-US" dirty="0" err="1"/>
              <a:t>PersonLab</a:t>
            </a:r>
            <a:r>
              <a:rPr lang="en-US" dirty="0"/>
              <a:t>, </a:t>
            </a:r>
            <a:r>
              <a:rPr lang="en-US" dirty="0" err="1"/>
              <a:t>PoseNet</a:t>
            </a:r>
            <a:r>
              <a:rPr lang="en-US" dirty="0"/>
              <a:t> or </a:t>
            </a:r>
            <a:r>
              <a:rPr lang="en-US" dirty="0" err="1"/>
              <a:t>PoseDance</a:t>
            </a:r>
            <a:r>
              <a:rPr lang="en-US" dirty="0"/>
              <a:t> inherently ableist?</a:t>
            </a:r>
          </a:p>
          <a:p>
            <a:r>
              <a:rPr lang="en-US" dirty="0"/>
              <a:t>It doesn’t make judgements, it just measures</a:t>
            </a:r>
          </a:p>
          <a:p>
            <a:r>
              <a:rPr lang="en-US" dirty="0"/>
              <a:t>HOWEVER</a:t>
            </a:r>
          </a:p>
          <a:p>
            <a:r>
              <a:rPr lang="en-US" dirty="0"/>
              <a:t>Creating an app on top of </a:t>
            </a:r>
            <a:r>
              <a:rPr lang="en-US" dirty="0" err="1"/>
              <a:t>TikTok</a:t>
            </a:r>
            <a:r>
              <a:rPr lang="en-US" dirty="0"/>
              <a:t> comparing your moves via scoring to semi-pro abled dancers MIGHT be ableist</a:t>
            </a:r>
          </a:p>
          <a:p>
            <a:r>
              <a:rPr lang="en-US" dirty="0"/>
              <a:t>Let’s make sure to make this inclusive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Graphic 20" descr="Skeleton">
            <a:extLst>
              <a:ext uri="{FF2B5EF4-FFF2-40B4-BE49-F238E27FC236}">
                <a16:creationId xmlns:a16="http://schemas.microsoft.com/office/drawing/2014/main" id="{2E5BA7F6-99F3-46E8-A63A-38CE01A0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PoseDance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39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considerations</a:t>
            </a:r>
          </a:p>
          <a:p>
            <a:r>
              <a:rPr lang="en-US" dirty="0"/>
              <a:t>Base architecture</a:t>
            </a:r>
          </a:p>
          <a:p>
            <a:r>
              <a:rPr lang="en-US" dirty="0"/>
              <a:t>Using </a:t>
            </a:r>
            <a:r>
              <a:rPr lang="en-US" dirty="0" err="1"/>
              <a:t>PoseNet</a:t>
            </a:r>
            <a:endParaRPr lang="en-US" dirty="0"/>
          </a:p>
          <a:p>
            <a:r>
              <a:rPr lang="en-US" dirty="0"/>
              <a:t>Handling webcams and heavy loading models</a:t>
            </a:r>
          </a:p>
          <a:p>
            <a:r>
              <a:rPr lang="en-US" dirty="0"/>
              <a:t>Building Scoring/Leaderboard</a:t>
            </a:r>
          </a:p>
          <a:p>
            <a:r>
              <a:rPr lang="en-US" dirty="0"/>
              <a:t>Backend implementation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 err="1"/>
              <a:t>Playfab</a:t>
            </a:r>
            <a:endParaRPr lang="en-US" dirty="0"/>
          </a:p>
          <a:p>
            <a:r>
              <a:rPr lang="en-US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591406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Design/Architecture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39430"/>
          </a:xfrm>
        </p:spPr>
        <p:txBody>
          <a:bodyPr>
            <a:normAutofit/>
          </a:bodyPr>
          <a:lstStyle/>
          <a:p>
            <a:r>
              <a:rPr lang="en-US" dirty="0" err="1"/>
              <a:t>Vue.js</a:t>
            </a:r>
            <a:r>
              <a:rPr lang="en-US" dirty="0"/>
              <a:t> </a:t>
            </a:r>
          </a:p>
          <a:p>
            <a:r>
              <a:rPr lang="en-US" dirty="0" err="1"/>
              <a:t>Bulma</a:t>
            </a:r>
            <a:r>
              <a:rPr lang="en-US" dirty="0"/>
              <a:t> with SASS for styling</a:t>
            </a:r>
          </a:p>
          <a:p>
            <a:r>
              <a:rPr lang="en-US" dirty="0" err="1"/>
              <a:t>Vuelidate</a:t>
            </a:r>
            <a:r>
              <a:rPr lang="en-US" dirty="0"/>
              <a:t> to validate auth form fields</a:t>
            </a:r>
          </a:p>
          <a:p>
            <a:r>
              <a:rPr lang="en-US" dirty="0" err="1"/>
              <a:t>Vuex</a:t>
            </a:r>
            <a:r>
              <a:rPr lang="en-US" dirty="0"/>
              <a:t> to save user state</a:t>
            </a:r>
          </a:p>
          <a:p>
            <a:r>
              <a:rPr lang="en-US" dirty="0" err="1"/>
              <a:t>Axios</a:t>
            </a:r>
            <a:r>
              <a:rPr lang="en-US" dirty="0"/>
              <a:t> to make calls to API</a:t>
            </a:r>
          </a:p>
          <a:p>
            <a:r>
              <a:rPr lang="en-US" dirty="0" err="1"/>
              <a:t>Tensorflow.js</a:t>
            </a:r>
            <a:r>
              <a:rPr lang="en-US" dirty="0"/>
              <a:t> and </a:t>
            </a:r>
            <a:r>
              <a:rPr lang="en-US" dirty="0" err="1"/>
              <a:t>Tensorflow’s</a:t>
            </a:r>
            <a:r>
              <a:rPr lang="en-US" dirty="0"/>
              <a:t> </a:t>
            </a:r>
            <a:r>
              <a:rPr lang="en-US" dirty="0" err="1"/>
              <a:t>PoseNet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1304E16-C079-3647-A7CE-DD14A608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9032"/>
            <a:ext cx="5530005" cy="47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4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TikTok</a:t>
            </a:r>
            <a:r>
              <a:rPr lang="en-US" dirty="0"/>
              <a:t> + </a:t>
            </a:r>
            <a:r>
              <a:rPr lang="en-US" dirty="0" err="1"/>
              <a:t>WebCam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080" y="1970024"/>
            <a:ext cx="9931400" cy="4739430"/>
          </a:xfrm>
        </p:spPr>
        <p:txBody>
          <a:bodyPr>
            <a:normAutofit/>
          </a:bodyPr>
          <a:lstStyle/>
          <a:p>
            <a:r>
              <a:rPr lang="en-US" dirty="0"/>
              <a:t>Side-by-side layout analyzing </a:t>
            </a:r>
            <a:r>
              <a:rPr lang="en-US" dirty="0" err="1"/>
              <a:t>TikTok</a:t>
            </a:r>
            <a:r>
              <a:rPr lang="en-US" dirty="0"/>
              <a:t> .mp4 with </a:t>
            </a:r>
            <a:r>
              <a:rPr lang="en-US" dirty="0" err="1"/>
              <a:t>WebCam</a:t>
            </a:r>
            <a:r>
              <a:rPr lang="en-US" dirty="0"/>
              <a:t> output</a:t>
            </a:r>
          </a:p>
          <a:p>
            <a:r>
              <a:rPr lang="en-US" dirty="0"/>
              <a:t>Can’t use </a:t>
            </a:r>
            <a:r>
              <a:rPr lang="en-US" dirty="0" err="1"/>
              <a:t>TikTok</a:t>
            </a:r>
            <a:r>
              <a:rPr lang="en-US" dirty="0"/>
              <a:t> embedded code with </a:t>
            </a:r>
            <a:r>
              <a:rPr lang="en-US" dirty="0" err="1"/>
              <a:t>PoseNet</a:t>
            </a:r>
            <a:r>
              <a:rPr lang="en-US" dirty="0"/>
              <a:t>, must attach mp4 to canvas to draw </a:t>
            </a:r>
            <a:r>
              <a:rPr lang="en-US" dirty="0" err="1"/>
              <a:t>keypoints</a:t>
            </a:r>
            <a:r>
              <a:rPr lang="en-US" dirty="0"/>
              <a:t>/skeleton</a:t>
            </a:r>
          </a:p>
          <a:p>
            <a:r>
              <a:rPr lang="en-US" dirty="0"/>
              <a:t>Ensure preview and attribution of video by showing original then exported video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5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PoseNet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638040" cy="4739430"/>
          </a:xfrm>
        </p:spPr>
        <p:txBody>
          <a:bodyPr>
            <a:normAutofit/>
          </a:bodyPr>
          <a:lstStyle/>
          <a:p>
            <a:r>
              <a:rPr lang="en-US" dirty="0"/>
              <a:t>Big models! And load up 2, 1 per cam</a:t>
            </a:r>
          </a:p>
          <a:p>
            <a:r>
              <a:rPr lang="en-US" dirty="0"/>
              <a:t>Make sure to wait for .mp4 to load</a:t>
            </a:r>
          </a:p>
          <a:p>
            <a:r>
              <a:rPr lang="en-US" dirty="0"/>
              <a:t>Ensure that webcam is ready if wanted (allow for preview mode)</a:t>
            </a:r>
          </a:p>
          <a:p>
            <a:r>
              <a:rPr lang="en-US" dirty="0"/>
              <a:t>Encourage login to save scores</a:t>
            </a:r>
          </a:p>
          <a:p>
            <a:r>
              <a:rPr lang="en-US" dirty="0"/>
              <a:t>Have a loader widget run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6D057EF-9FF9-3C47-BD3C-5C79D568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590871"/>
            <a:ext cx="6228081" cy="590200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C9FFE9-6A4D-364E-80D2-232269A9D29A}"/>
              </a:ext>
            </a:extLst>
          </p:cNvPr>
          <p:cNvCxnSpPr>
            <a:cxnSpLocks/>
          </p:cNvCxnSpPr>
          <p:nvPr/>
        </p:nvCxnSpPr>
        <p:spPr>
          <a:xfrm flipH="1">
            <a:off x="7172960" y="189186"/>
            <a:ext cx="1198880" cy="674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F9680E-5650-6541-8424-3BDE0ED1B0E4}"/>
              </a:ext>
            </a:extLst>
          </p:cNvPr>
          <p:cNvSpPr txBox="1"/>
          <p:nvPr/>
        </p:nvSpPr>
        <p:spPr>
          <a:xfrm>
            <a:off x="8371840" y="45600"/>
            <a:ext cx="28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 finishes loading model, video and webcam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3B6DCB-ADDF-9C4D-9A88-89F1E6EB5DFC}"/>
              </a:ext>
            </a:extLst>
          </p:cNvPr>
          <p:cNvCxnSpPr>
            <a:cxnSpLocks/>
          </p:cNvCxnSpPr>
          <p:nvPr/>
        </p:nvCxnSpPr>
        <p:spPr>
          <a:xfrm>
            <a:off x="5110480" y="2143760"/>
            <a:ext cx="1452880" cy="589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32EC32-A4A2-7C49-97FC-96EFADC336C0}"/>
              </a:ext>
            </a:extLst>
          </p:cNvPr>
          <p:cNvSpPr txBox="1"/>
          <p:nvPr/>
        </p:nvSpPr>
        <p:spPr>
          <a:xfrm>
            <a:off x="4754880" y="1934077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59210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Video/</a:t>
            </a:r>
            <a:r>
              <a:rPr lang="en-US" dirty="0" err="1"/>
              <a:t>WebCam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471160" cy="4563491"/>
          </a:xfrm>
        </p:spPr>
        <p:txBody>
          <a:bodyPr>
            <a:normAutofit/>
          </a:bodyPr>
          <a:lstStyle/>
          <a:p>
            <a:r>
              <a:rPr lang="en-US" dirty="0"/>
              <a:t>Async is your friend</a:t>
            </a:r>
          </a:p>
          <a:p>
            <a:pPr lvl="1"/>
            <a:r>
              <a:rPr lang="en-US" dirty="0"/>
              <a:t>Reference the </a:t>
            </a:r>
            <a:r>
              <a:rPr lang="en-US" dirty="0" err="1"/>
              <a:t>TikTok</a:t>
            </a:r>
            <a:r>
              <a:rPr lang="en-US" dirty="0"/>
              <a:t> video</a:t>
            </a:r>
          </a:p>
          <a:p>
            <a:pPr lvl="1"/>
            <a:r>
              <a:rPr lang="en-US" dirty="0"/>
              <a:t>Setup, enable and reference the </a:t>
            </a:r>
            <a:r>
              <a:rPr lang="en-US" dirty="0" err="1"/>
              <a:t>WebCam</a:t>
            </a:r>
            <a:r>
              <a:rPr lang="en-US" dirty="0"/>
              <a:t> video</a:t>
            </a:r>
          </a:p>
          <a:p>
            <a:pPr lvl="1"/>
            <a:r>
              <a:rPr lang="en-US" dirty="0"/>
              <a:t>Setup 2 canvases to draw </a:t>
            </a:r>
            <a:r>
              <a:rPr lang="en-US" dirty="0" err="1"/>
              <a:t>keypoints</a:t>
            </a:r>
            <a:r>
              <a:rPr lang="en-US" dirty="0"/>
              <a:t>/skeletons</a:t>
            </a:r>
          </a:p>
          <a:p>
            <a:pPr lvl="1"/>
            <a:r>
              <a:rPr lang="en-US" dirty="0"/>
              <a:t>Load up the models</a:t>
            </a:r>
          </a:p>
          <a:p>
            <a:pPr lvl="1"/>
            <a:r>
              <a:rPr lang="en-US" dirty="0"/>
              <a:t>Handle video events</a:t>
            </a:r>
          </a:p>
          <a:p>
            <a:pPr lvl="2"/>
            <a:r>
              <a:rPr lang="en-US" dirty="0"/>
              <a:t>Detect poses when it’s playing</a:t>
            </a:r>
          </a:p>
          <a:p>
            <a:pPr lvl="2"/>
            <a:r>
              <a:rPr lang="en-US" dirty="0"/>
              <a:t>Calculate score when it’s done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1D2937-7B05-CB40-B5D2-AEBEA137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205" y="0"/>
            <a:ext cx="5759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3439160" cy="4563491"/>
          </a:xfrm>
        </p:spPr>
        <p:txBody>
          <a:bodyPr>
            <a:normAutofit/>
          </a:bodyPr>
          <a:lstStyle/>
          <a:p>
            <a:r>
              <a:rPr lang="en-US" dirty="0"/>
              <a:t>For each video, load a model and start estimating poses. </a:t>
            </a:r>
          </a:p>
          <a:p>
            <a:r>
              <a:rPr lang="en-US" dirty="0"/>
              <a:t>Append each pose to an array for future scoring</a:t>
            </a:r>
          </a:p>
          <a:p>
            <a:r>
              <a:rPr lang="en-US" dirty="0"/>
              <a:t>Draw </a:t>
            </a:r>
            <a:r>
              <a:rPr lang="en-US" dirty="0" err="1"/>
              <a:t>keypoints</a:t>
            </a:r>
            <a:r>
              <a:rPr lang="en-US" dirty="0"/>
              <a:t> and skeleton using estimated location of </a:t>
            </a:r>
            <a:r>
              <a:rPr lang="en-US" dirty="0" err="1"/>
              <a:t>keypoint</a:t>
            </a:r>
            <a:endParaRPr lang="en-US" dirty="0"/>
          </a:p>
          <a:p>
            <a:r>
              <a:rPr lang="en-US" dirty="0"/>
              <a:t>Use “</a:t>
            </a:r>
            <a:r>
              <a:rPr lang="en-US" dirty="0" err="1"/>
              <a:t>requestAnimationFrame</a:t>
            </a:r>
            <a:r>
              <a:rPr lang="en-US" dirty="0"/>
              <a:t>” API to detect video keyframes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49B618-A642-C043-8839-8130D07A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19" y="0"/>
            <a:ext cx="8458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a skeleton 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3154680" cy="4563491"/>
          </a:xfrm>
        </p:spPr>
        <p:txBody>
          <a:bodyPr>
            <a:normAutofit/>
          </a:bodyPr>
          <a:lstStyle/>
          <a:p>
            <a:r>
              <a:rPr lang="en-US" dirty="0"/>
              <a:t>Gather adjacent </a:t>
            </a:r>
            <a:r>
              <a:rPr lang="en-US" dirty="0" err="1"/>
              <a:t>keypoints</a:t>
            </a:r>
            <a:r>
              <a:rPr lang="en-US" dirty="0"/>
              <a:t> and draw dots and lines using Canvas API</a:t>
            </a:r>
          </a:p>
          <a:p>
            <a:r>
              <a:rPr lang="en-US" dirty="0" err="1"/>
              <a:t>beginPath</a:t>
            </a:r>
            <a:r>
              <a:rPr lang="en-US" dirty="0"/>
              <a:t>(), arc(), fill() for dots</a:t>
            </a:r>
          </a:p>
          <a:p>
            <a:r>
              <a:rPr lang="en-US" dirty="0" err="1"/>
              <a:t>beginPath</a:t>
            </a:r>
            <a:r>
              <a:rPr lang="en-US" dirty="0"/>
              <a:t>(), </a:t>
            </a:r>
            <a:r>
              <a:rPr lang="en-US" dirty="0" err="1"/>
              <a:t>moveTo</a:t>
            </a:r>
            <a:r>
              <a:rPr lang="en-US" dirty="0"/>
              <a:t>(), </a:t>
            </a:r>
            <a:r>
              <a:rPr lang="en-US" dirty="0" err="1"/>
              <a:t>lineTo</a:t>
            </a:r>
            <a:r>
              <a:rPr lang="en-US" dirty="0"/>
              <a:t>(), stroke() for lines</a:t>
            </a:r>
          </a:p>
          <a:p>
            <a:r>
              <a:rPr lang="en-US" dirty="0"/>
              <a:t>You can tweak color and line width – this is DIY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04E0BF-E98D-B84E-B9EC-A497BA27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508" y="1579689"/>
            <a:ext cx="8794015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001814" cy="4563491"/>
          </a:xfrm>
        </p:spPr>
        <p:txBody>
          <a:bodyPr>
            <a:normAutofit/>
          </a:bodyPr>
          <a:lstStyle/>
          <a:p>
            <a:r>
              <a:rPr lang="en-US" dirty="0"/>
              <a:t>Gather </a:t>
            </a:r>
            <a:r>
              <a:rPr lang="en-US" dirty="0" err="1"/>
              <a:t>keypoints</a:t>
            </a:r>
            <a:r>
              <a:rPr lang="en-US" dirty="0"/>
              <a:t> from webcam and video feed</a:t>
            </a:r>
          </a:p>
          <a:p>
            <a:r>
              <a:rPr lang="en-US" dirty="0"/>
              <a:t>Compare the webcam points array to the video points array</a:t>
            </a:r>
          </a:p>
          <a:p>
            <a:r>
              <a:rPr lang="en-US" dirty="0"/>
              <a:t>Find the difference between the webcam points and the video points</a:t>
            </a:r>
          </a:p>
          <a:p>
            <a:r>
              <a:rPr lang="en-US" dirty="0"/>
              <a:t>Your score will degrade to negative as you diverge from the video (fix this maybe?)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57C176E-7E78-5B4D-87EB-92D69823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16" y="-315310"/>
            <a:ext cx="797014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PlayFab</a:t>
            </a:r>
            <a:r>
              <a:rPr lang="en-US" dirty="0"/>
              <a:t>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474779" cy="4739430"/>
          </a:xfrm>
        </p:spPr>
        <p:txBody>
          <a:bodyPr>
            <a:normAutofit/>
          </a:bodyPr>
          <a:lstStyle/>
          <a:p>
            <a:r>
              <a:rPr lang="en-US" dirty="0"/>
              <a:t>Let’s use </a:t>
            </a:r>
            <a:r>
              <a:rPr lang="en-US" dirty="0" err="1"/>
              <a:t>PlayFab</a:t>
            </a:r>
            <a:r>
              <a:rPr lang="en-US" dirty="0"/>
              <a:t> as a Mobile PAAS backend service, great for games</a:t>
            </a:r>
          </a:p>
          <a:p>
            <a:r>
              <a:rPr lang="en-US" dirty="0"/>
              <a:t>Put all calls in /</a:t>
            </a:r>
            <a:r>
              <a:rPr lang="en-US" dirty="0" err="1"/>
              <a:t>api</a:t>
            </a:r>
            <a:r>
              <a:rPr lang="en-US" dirty="0"/>
              <a:t> folder</a:t>
            </a:r>
          </a:p>
          <a:p>
            <a:r>
              <a:rPr lang="en-US" dirty="0"/>
              <a:t>Use Azure Functions to call </a:t>
            </a:r>
            <a:r>
              <a:rPr lang="en-US" dirty="0" err="1"/>
              <a:t>PlayFab</a:t>
            </a:r>
            <a:endParaRPr lang="en-US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9A7796B-37AA-124C-A67B-CD79C0195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7" y="730250"/>
            <a:ext cx="731725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3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0666A-B470-EF43-9128-AC81BCFA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agenda</a:t>
            </a: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6C5C6A-47B2-4F45-A4E7-B20D74084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4723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67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4537841" cy="4739430"/>
          </a:xfrm>
        </p:spPr>
        <p:txBody>
          <a:bodyPr>
            <a:normAutofit/>
          </a:bodyPr>
          <a:lstStyle/>
          <a:p>
            <a:r>
              <a:rPr lang="en-US" dirty="0" err="1"/>
              <a:t>PlayFab</a:t>
            </a:r>
            <a:r>
              <a:rPr lang="en-US" dirty="0"/>
              <a:t> creates a public leaderboard of all players if they have an account</a:t>
            </a:r>
          </a:p>
          <a:p>
            <a:r>
              <a:rPr lang="en-US" dirty="0"/>
              <a:t>You need the title’s secret key, so save that in environment vars</a:t>
            </a:r>
          </a:p>
          <a:p>
            <a:r>
              <a:rPr lang="en-US" dirty="0"/>
              <a:t>Build leaderboard via </a:t>
            </a:r>
            <a:r>
              <a:rPr lang="en-US" dirty="0" err="1"/>
              <a:t>PlayFab</a:t>
            </a:r>
            <a:r>
              <a:rPr lang="en-US" dirty="0"/>
              <a:t> API, use </a:t>
            </a:r>
            <a:r>
              <a:rPr lang="en-US" dirty="0" err="1"/>
              <a:t>axios</a:t>
            </a:r>
            <a:r>
              <a:rPr lang="en-US" dirty="0"/>
              <a:t> to display 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D05B9D-3F35-5646-8876-4795B2E2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33" y="-394138"/>
            <a:ext cx="7399273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704490" cy="4739430"/>
          </a:xfrm>
        </p:spPr>
        <p:txBody>
          <a:bodyPr>
            <a:normAutofit/>
          </a:bodyPr>
          <a:lstStyle/>
          <a:p>
            <a:r>
              <a:rPr lang="en-US" dirty="0"/>
              <a:t>Where will this app live? </a:t>
            </a:r>
          </a:p>
          <a:p>
            <a:r>
              <a:rPr lang="en-US" dirty="0"/>
              <a:t>New! HOT! Azure Static Web Apps!</a:t>
            </a:r>
          </a:p>
          <a:p>
            <a:r>
              <a:rPr lang="en-US" dirty="0"/>
              <a:t>Azure Static Web Apps FTW!</a:t>
            </a:r>
          </a:p>
          <a:p>
            <a:pPr lvl="1"/>
            <a:r>
              <a:rPr lang="en-US" dirty="0"/>
              <a:t>Store an environment variable in the app portal</a:t>
            </a:r>
          </a:p>
          <a:p>
            <a:pPr lvl="1"/>
            <a:r>
              <a:rPr lang="en-US" dirty="0"/>
              <a:t>Integrate Azure Functions</a:t>
            </a:r>
          </a:p>
          <a:p>
            <a:pPr lvl="1"/>
            <a:r>
              <a:rPr lang="en-US" dirty="0"/>
              <a:t>Quick and easy deployment with GitHub Actions</a:t>
            </a:r>
          </a:p>
          <a:p>
            <a:pPr lvl="1"/>
            <a:r>
              <a:rPr lang="en-US" dirty="0"/>
              <a:t>Works GREAT for </a:t>
            </a:r>
            <a:r>
              <a:rPr lang="en-US" dirty="0" err="1"/>
              <a:t>Vue.js</a:t>
            </a:r>
            <a:r>
              <a:rPr lang="en-US" dirty="0"/>
              <a:t>/ </a:t>
            </a:r>
            <a:r>
              <a:rPr lang="en-US" dirty="0" err="1"/>
              <a:t>VuePress</a:t>
            </a:r>
            <a:r>
              <a:rPr lang="en-US" dirty="0"/>
              <a:t> Static apps and SPAs!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C4A336-07F1-E844-9681-1B9D7A1A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89186"/>
            <a:ext cx="6284519" cy="42786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7B877-EB25-C042-B871-75D94EEDC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04" y="3153104"/>
            <a:ext cx="5704490" cy="3583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CF17BD5-31C4-C14C-9FF1-DDA7CD6F7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0" y="5613955"/>
            <a:ext cx="1365250" cy="11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Let’s dance!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AB817-BBE6-4F4A-8646-6BF9CF4B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What is TikTok?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8084C"/>
          </a:solidFill>
          <a:ln w="38100" cap="rnd">
            <a:solidFill>
              <a:srgbClr val="D8084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2512-DDF7-B745-B45E-3A0396BE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dirty="0"/>
              <a:t>THE GREATEST MOBILE APP</a:t>
            </a:r>
          </a:p>
          <a:p>
            <a:r>
              <a:rPr lang="en-US" dirty="0" err="1"/>
              <a:t>Musical.ly’s</a:t>
            </a:r>
            <a:r>
              <a:rPr lang="en-US" dirty="0"/>
              <a:t> evolution</a:t>
            </a:r>
          </a:p>
          <a:p>
            <a:r>
              <a:rPr lang="en-US" dirty="0"/>
              <a:t>A total time-waster but very fun! Like Vine – short videos</a:t>
            </a:r>
          </a:p>
          <a:p>
            <a:r>
              <a:rPr lang="en-US" dirty="0"/>
              <a:t>Famous for dances!</a:t>
            </a:r>
          </a:p>
        </p:txBody>
      </p:sp>
      <p:pic>
        <p:nvPicPr>
          <p:cNvPr id="5" name="Picture 4" descr="A close up of a black bag&#10;&#10;Description automatically generated">
            <a:extLst>
              <a:ext uri="{FF2B5EF4-FFF2-40B4-BE49-F238E27FC236}">
                <a16:creationId xmlns:a16="http://schemas.microsoft.com/office/drawing/2014/main" id="{A65D68D3-3CBE-CB40-866E-4F3143E2C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3" r="216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D9037-9A9E-8E47-9C11-CFD3B3B6F089}"/>
              </a:ext>
            </a:extLst>
          </p:cNvPr>
          <p:cNvSpPr txBox="1"/>
          <p:nvPr/>
        </p:nvSpPr>
        <p:spPr>
          <a:xfrm>
            <a:off x="17875" y="6325728"/>
            <a:ext cx="561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https://www.rollingstone.com/culture/culture-features/i-spent-a-week-on-tiktok-811361/</a:t>
            </a:r>
          </a:p>
        </p:txBody>
      </p:sp>
    </p:spTree>
    <p:extLst>
      <p:ext uri="{BB962C8B-B14F-4D97-AF65-F5344CB8AC3E}">
        <p14:creationId xmlns:p14="http://schemas.microsoft.com/office/powerpoint/2010/main" val="278482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B817-BBE6-4F4A-8646-6BF9CF4B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PoseNet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2512-DDF7-B745-B45E-3A0396BE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1064766" cy="4251960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Pose detection in the browser</a:t>
            </a:r>
          </a:p>
          <a:p>
            <a:r>
              <a:rPr lang="en-US" sz="3600" dirty="0"/>
              <a:t>Uses </a:t>
            </a:r>
            <a:r>
              <a:rPr lang="en-US" sz="3600" dirty="0" err="1"/>
              <a:t>TensorFlow.js</a:t>
            </a:r>
            <a:r>
              <a:rPr lang="en-US" sz="3600" dirty="0"/>
              <a:t> – so can be used on web</a:t>
            </a:r>
          </a:p>
          <a:p>
            <a:r>
              <a:rPr lang="en-US" sz="3600" dirty="0"/>
              <a:t>Can be used with webcam, video within canvas, or still pics</a:t>
            </a:r>
          </a:p>
          <a:p>
            <a:r>
              <a:rPr lang="en-US" sz="3600" dirty="0"/>
              <a:t>Can display one or more persons</a:t>
            </a:r>
          </a:p>
          <a:p>
            <a:r>
              <a:rPr lang="en-US" sz="3600" dirty="0"/>
              <a:t>Being used for sports </a:t>
            </a:r>
          </a:p>
          <a:p>
            <a:r>
              <a:rPr lang="en-US" sz="3600" dirty="0" err="1"/>
              <a:t>PoseNet</a:t>
            </a:r>
            <a:r>
              <a:rPr lang="en-US" sz="3600" dirty="0"/>
              <a:t> just gives estimations of position of 17 key body points – you have to create the skeleton on canvas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72A82-76D4-1C44-85DB-E5BF1C27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28" y="104994"/>
            <a:ext cx="6188072" cy="317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AB817-BBE6-4F4A-8646-6BF9CF4B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Example output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7560"/>
          </a:solidFill>
          <a:ln w="38100" cap="rnd">
            <a:solidFill>
              <a:srgbClr val="FF75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BF18E17-E22B-904C-82F1-28382DB88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843" y="0"/>
            <a:ext cx="707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7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4CD-65B1-D440-9995-21A990EDA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going on under the hood? </a:t>
            </a:r>
            <a:r>
              <a:rPr lang="en-US" dirty="0" err="1"/>
              <a:t>PoseNet</a:t>
            </a:r>
            <a:r>
              <a:rPr lang="en-US" dirty="0"/>
              <a:t> is built on top of ‘</a:t>
            </a:r>
            <a:r>
              <a:rPr lang="en-US" dirty="0" err="1"/>
              <a:t>PersonLab</a:t>
            </a:r>
            <a:r>
              <a:rPr lang="en-US" dirty="0"/>
              <a:t>’ models.</a:t>
            </a:r>
          </a:p>
          <a:p>
            <a:r>
              <a:rPr lang="en-US" dirty="0" err="1"/>
              <a:t>PersonLab</a:t>
            </a:r>
            <a:r>
              <a:rPr lang="en-US" dirty="0"/>
              <a:t> is a new way of determining people’s stances and actions in a video or photo</a:t>
            </a:r>
          </a:p>
          <a:p>
            <a:r>
              <a:rPr lang="en-US" dirty="0"/>
              <a:t>Previous: “top down” (person first) determination using bounding boxes</a:t>
            </a:r>
          </a:p>
          <a:p>
            <a:r>
              <a:rPr lang="en-US" dirty="0"/>
              <a:t>New: “bottom up” (parts first) box-free fully convolutional determination predicting relative position of 17 </a:t>
            </a:r>
            <a:r>
              <a:rPr lang="en-US" dirty="0" err="1"/>
              <a:t>keypoints</a:t>
            </a:r>
            <a:r>
              <a:rPr lang="en-US" dirty="0"/>
              <a:t> (eye to eye, shoulder to shoulder).</a:t>
            </a:r>
          </a:p>
          <a:p>
            <a:r>
              <a:rPr lang="en-US" dirty="0"/>
              <a:t>Starts from the most confident detection and works up based on trained body poses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A0DDA-6265-7C47-B464-E886583D6E4A}"/>
              </a:ext>
            </a:extLst>
          </p:cNvPr>
          <p:cNvSpPr txBox="1"/>
          <p:nvPr/>
        </p:nvSpPr>
        <p:spPr>
          <a:xfrm>
            <a:off x="838200" y="6031210"/>
            <a:ext cx="391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Paper: https://arxiv.org/pdf/1803.08225.pdf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7969A0-7190-B445-A585-61779F87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366" y="104505"/>
            <a:ext cx="3783090" cy="25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dirty="0"/>
              <a:t>Digging deeper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ADC02"/>
          </a:solidFill>
          <a:ln w="38100" cap="rnd">
            <a:solidFill>
              <a:srgbClr val="7ADC0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4DDC4-B991-46C8-80B4-BFCC40F9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466582" cy="3410712"/>
          </a:xfrm>
        </p:spPr>
        <p:txBody>
          <a:bodyPr anchor="t">
            <a:normAutofit/>
          </a:bodyPr>
          <a:lstStyle/>
          <a:p>
            <a:r>
              <a:rPr lang="en-US" sz="2400"/>
              <a:t>Use CNN to build heatmap and short-range offset predictions for keypoints, and ‘vote’ (Hough Voting) on best ones</a:t>
            </a:r>
          </a:p>
          <a:p>
            <a:r>
              <a:rPr lang="en-US" sz="2400"/>
              <a:t>Use CNN to build mid-range offsets between body parts</a:t>
            </a:r>
          </a:p>
          <a:p>
            <a:r>
              <a:rPr lang="en-US" sz="2400"/>
              <a:t>Detect all human poses</a:t>
            </a:r>
          </a:p>
          <a:p>
            <a:r>
              <a:rPr lang="en-US" sz="2400"/>
              <a:t>Decode each instance of a person, determining long-range offsets to build person mask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141F2-63CB-E340-9323-6371E792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31" y="640080"/>
            <a:ext cx="5810250" cy="5577840"/>
          </a:xfrm>
          <a:prstGeom prst="rect">
            <a:avLst/>
          </a:prstGeom>
        </p:spPr>
      </p:pic>
      <p:pic>
        <p:nvPicPr>
          <p:cNvPr id="8" name="Graphic 7" descr="Subtitles RTL">
            <a:extLst>
              <a:ext uri="{FF2B5EF4-FFF2-40B4-BE49-F238E27FC236}">
                <a16:creationId xmlns:a16="http://schemas.microsoft.com/office/drawing/2014/main" id="{36650D3E-D315-924C-A08C-028229F6B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EDAFF-B256-264A-B37B-6EE6A3B01BAF}"/>
              </a:ext>
            </a:extLst>
          </p:cNvPr>
          <p:cNvSpPr txBox="1"/>
          <p:nvPr/>
        </p:nvSpPr>
        <p:spPr>
          <a:xfrm>
            <a:off x="3468414" y="366235"/>
            <a:ext cx="279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“Hough transform is a feature extraction technique used in image analysis, computer vision. It’s designed to find imperfect instances of objects within a certain class of shapes by a voting procedure”. Invented in 1959!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67D0A-B0C5-AE45-8041-E5F877BD9538}"/>
              </a:ext>
            </a:extLst>
          </p:cNvPr>
          <p:cNvSpPr/>
          <p:nvPr/>
        </p:nvSpPr>
        <p:spPr>
          <a:xfrm>
            <a:off x="3363310" y="357329"/>
            <a:ext cx="2900855" cy="147732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7D8B3E-0507-F04A-AC23-6D7E1F924399}"/>
              </a:ext>
            </a:extLst>
          </p:cNvPr>
          <p:cNvSpPr txBox="1"/>
          <p:nvPr/>
        </p:nvSpPr>
        <p:spPr>
          <a:xfrm>
            <a:off x="1512710" y="6307127"/>
            <a:ext cx="391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Paper: https://arxiv.org/pdf/1803.08225.pdf</a:t>
            </a:r>
          </a:p>
        </p:txBody>
      </p:sp>
    </p:spTree>
    <p:extLst>
      <p:ext uri="{BB962C8B-B14F-4D97-AF65-F5344CB8AC3E}">
        <p14:creationId xmlns:p14="http://schemas.microsoft.com/office/powerpoint/2010/main" val="331731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100"/>
              <a:t>PersonLab -&gt; PoseNet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4DDC4-B991-46C8-80B4-BFCC40F92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4" y="1613267"/>
            <a:ext cx="6201744" cy="4480560"/>
          </a:xfrm>
        </p:spPr>
        <p:txBody>
          <a:bodyPr anchor="ctr">
            <a:normAutofit/>
          </a:bodyPr>
          <a:lstStyle/>
          <a:p>
            <a:r>
              <a:rPr lang="en-US" dirty="0"/>
              <a:t>Project of Google Creative Lab</a:t>
            </a:r>
          </a:p>
          <a:p>
            <a:r>
              <a:rPr lang="en-US" dirty="0"/>
              <a:t>Run </a:t>
            </a:r>
            <a:r>
              <a:rPr lang="en-US" dirty="0" err="1"/>
              <a:t>realtime</a:t>
            </a:r>
            <a:r>
              <a:rPr lang="en-US" dirty="0"/>
              <a:t> pose estimation in the browser</a:t>
            </a:r>
          </a:p>
          <a:p>
            <a:r>
              <a:rPr lang="en-US" dirty="0"/>
              <a:t>Abstracted away complexities of model </a:t>
            </a:r>
          </a:p>
          <a:p>
            <a:r>
              <a:rPr lang="en-US" dirty="0"/>
              <a:t>Encapsulated functionality into easy to use methods</a:t>
            </a:r>
          </a:p>
          <a:p>
            <a:r>
              <a:rPr lang="en-US" dirty="0"/>
              <a:t>Installable via </a:t>
            </a:r>
            <a:r>
              <a:rPr lang="en-US" dirty="0" err="1"/>
              <a:t>npm</a:t>
            </a:r>
            <a:r>
              <a:rPr lang="en-US" dirty="0"/>
              <a:t> as part of </a:t>
            </a:r>
            <a:r>
              <a:rPr lang="en-US" dirty="0" err="1"/>
              <a:t>tensorflow</a:t>
            </a:r>
            <a:r>
              <a:rPr lang="en-US" dirty="0"/>
              <a:t>-models</a:t>
            </a:r>
          </a:p>
          <a:p>
            <a:r>
              <a:rPr lang="en-US" dirty="0"/>
              <a:t>Accompanies </a:t>
            </a:r>
            <a:r>
              <a:rPr lang="en-US" dirty="0" err="1"/>
              <a:t>tensorflow.js</a:t>
            </a:r>
            <a:r>
              <a:rPr lang="en-US" dirty="0"/>
              <a:t> – use TF models in your browser</a:t>
            </a:r>
          </a:p>
          <a:p>
            <a:r>
              <a:rPr lang="en-US" dirty="0"/>
              <a:t>Uses ‘fast greedy decoding’ algorithm from </a:t>
            </a:r>
            <a:r>
              <a:rPr lang="en-US" dirty="0" err="1"/>
              <a:t>PersonLab</a:t>
            </a:r>
            <a:r>
              <a:rPr lang="en-US" dirty="0"/>
              <a:t> paper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A3454-F0DC-D246-923C-F33887C9AC9D}"/>
              </a:ext>
            </a:extLst>
          </p:cNvPr>
          <p:cNvSpPr txBox="1"/>
          <p:nvPr/>
        </p:nvSpPr>
        <p:spPr>
          <a:xfrm>
            <a:off x="2864226" y="6391150"/>
            <a:ext cx="668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https://medium.com/tensorflow/real-time-human-pose-estimation-in-the-browser-with-tensorflow-js-7dd0bc881cd5</a:t>
            </a:r>
          </a:p>
        </p:txBody>
      </p:sp>
    </p:spTree>
    <p:extLst>
      <p:ext uri="{BB962C8B-B14F-4D97-AF65-F5344CB8AC3E}">
        <p14:creationId xmlns:p14="http://schemas.microsoft.com/office/powerpoint/2010/main" val="1034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A6E-F6B0-0D49-BF72-73A6329F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Let’s build an app!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58911-8B9B-924C-9861-F2251E43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423" y="620111"/>
            <a:ext cx="5856401" cy="13032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Use </a:t>
            </a:r>
            <a:r>
              <a:rPr lang="en-US" dirty="0" err="1"/>
              <a:t>PoseNet</a:t>
            </a:r>
            <a:r>
              <a:rPr lang="en-US" dirty="0"/>
              <a:t> to compare a dancer’s movement to your own, comparing </a:t>
            </a:r>
            <a:r>
              <a:rPr lang="en-US" dirty="0" err="1"/>
              <a:t>TikTok</a:t>
            </a:r>
            <a:r>
              <a:rPr lang="en-US" dirty="0"/>
              <a:t> video to your webcam output!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9748FB-D930-4445-99C2-742ADD1D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62" y="2543503"/>
            <a:ext cx="6637524" cy="3795969"/>
          </a:xfrm>
          <a:custGeom>
            <a:avLst/>
            <a:gdLst>
              <a:gd name="connsiteX0" fmla="*/ 0 w 6637524"/>
              <a:gd name="connsiteY0" fmla="*/ 0 h 3795969"/>
              <a:gd name="connsiteX1" fmla="*/ 730128 w 6637524"/>
              <a:gd name="connsiteY1" fmla="*/ 0 h 3795969"/>
              <a:gd name="connsiteX2" fmla="*/ 1526631 w 6637524"/>
              <a:gd name="connsiteY2" fmla="*/ 0 h 3795969"/>
              <a:gd name="connsiteX3" fmla="*/ 2057632 w 6637524"/>
              <a:gd name="connsiteY3" fmla="*/ 0 h 3795969"/>
              <a:gd name="connsiteX4" fmla="*/ 2787760 w 6637524"/>
              <a:gd name="connsiteY4" fmla="*/ 0 h 3795969"/>
              <a:gd name="connsiteX5" fmla="*/ 3318762 w 6637524"/>
              <a:gd name="connsiteY5" fmla="*/ 0 h 3795969"/>
              <a:gd name="connsiteX6" fmla="*/ 3982514 w 6637524"/>
              <a:gd name="connsiteY6" fmla="*/ 0 h 3795969"/>
              <a:gd name="connsiteX7" fmla="*/ 4712642 w 6637524"/>
              <a:gd name="connsiteY7" fmla="*/ 0 h 3795969"/>
              <a:gd name="connsiteX8" fmla="*/ 5177269 w 6637524"/>
              <a:gd name="connsiteY8" fmla="*/ 0 h 3795969"/>
              <a:gd name="connsiteX9" fmla="*/ 5641895 w 6637524"/>
              <a:gd name="connsiteY9" fmla="*/ 0 h 3795969"/>
              <a:gd name="connsiteX10" fmla="*/ 6637524 w 6637524"/>
              <a:gd name="connsiteY10" fmla="*/ 0 h 3795969"/>
              <a:gd name="connsiteX11" fmla="*/ 6637524 w 6637524"/>
              <a:gd name="connsiteY11" fmla="*/ 632662 h 3795969"/>
              <a:gd name="connsiteX12" fmla="*/ 6637524 w 6637524"/>
              <a:gd name="connsiteY12" fmla="*/ 1303283 h 3795969"/>
              <a:gd name="connsiteX13" fmla="*/ 6637524 w 6637524"/>
              <a:gd name="connsiteY13" fmla="*/ 1897985 h 3795969"/>
              <a:gd name="connsiteX14" fmla="*/ 6637524 w 6637524"/>
              <a:gd name="connsiteY14" fmla="*/ 2568606 h 3795969"/>
              <a:gd name="connsiteX15" fmla="*/ 6637524 w 6637524"/>
              <a:gd name="connsiteY15" fmla="*/ 3125348 h 3795969"/>
              <a:gd name="connsiteX16" fmla="*/ 6637524 w 6637524"/>
              <a:gd name="connsiteY16" fmla="*/ 3795969 h 3795969"/>
              <a:gd name="connsiteX17" fmla="*/ 6172897 w 6637524"/>
              <a:gd name="connsiteY17" fmla="*/ 3795969 h 3795969"/>
              <a:gd name="connsiteX18" fmla="*/ 5376394 w 6637524"/>
              <a:gd name="connsiteY18" fmla="*/ 3795969 h 3795969"/>
              <a:gd name="connsiteX19" fmla="*/ 4646267 w 6637524"/>
              <a:gd name="connsiteY19" fmla="*/ 3795969 h 3795969"/>
              <a:gd name="connsiteX20" fmla="*/ 3916139 w 6637524"/>
              <a:gd name="connsiteY20" fmla="*/ 3795969 h 3795969"/>
              <a:gd name="connsiteX21" fmla="*/ 3186012 w 6637524"/>
              <a:gd name="connsiteY21" fmla="*/ 3795969 h 3795969"/>
              <a:gd name="connsiteX22" fmla="*/ 2655010 w 6637524"/>
              <a:gd name="connsiteY22" fmla="*/ 3795969 h 3795969"/>
              <a:gd name="connsiteX23" fmla="*/ 1858507 w 6637524"/>
              <a:gd name="connsiteY23" fmla="*/ 3795969 h 3795969"/>
              <a:gd name="connsiteX24" fmla="*/ 1194754 w 6637524"/>
              <a:gd name="connsiteY24" fmla="*/ 3795969 h 3795969"/>
              <a:gd name="connsiteX25" fmla="*/ 730128 w 6637524"/>
              <a:gd name="connsiteY25" fmla="*/ 3795969 h 3795969"/>
              <a:gd name="connsiteX26" fmla="*/ 0 w 6637524"/>
              <a:gd name="connsiteY26" fmla="*/ 3795969 h 3795969"/>
              <a:gd name="connsiteX27" fmla="*/ 0 w 6637524"/>
              <a:gd name="connsiteY27" fmla="*/ 3201267 h 3795969"/>
              <a:gd name="connsiteX28" fmla="*/ 0 w 6637524"/>
              <a:gd name="connsiteY28" fmla="*/ 2568606 h 3795969"/>
              <a:gd name="connsiteX29" fmla="*/ 0 w 6637524"/>
              <a:gd name="connsiteY29" fmla="*/ 1860025 h 3795969"/>
              <a:gd name="connsiteX30" fmla="*/ 0 w 6637524"/>
              <a:gd name="connsiteY30" fmla="*/ 1151444 h 3795969"/>
              <a:gd name="connsiteX31" fmla="*/ 0 w 6637524"/>
              <a:gd name="connsiteY31" fmla="*/ 0 h 379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37524" h="3795969" fill="none" extrusionOk="0">
                <a:moveTo>
                  <a:pt x="0" y="0"/>
                </a:moveTo>
                <a:cubicBezTo>
                  <a:pt x="322608" y="-898"/>
                  <a:pt x="439724" y="21710"/>
                  <a:pt x="730128" y="0"/>
                </a:cubicBezTo>
                <a:cubicBezTo>
                  <a:pt x="1020532" y="-21710"/>
                  <a:pt x="1229989" y="9027"/>
                  <a:pt x="1526631" y="0"/>
                </a:cubicBezTo>
                <a:cubicBezTo>
                  <a:pt x="1823273" y="-9027"/>
                  <a:pt x="1884249" y="-8376"/>
                  <a:pt x="2057632" y="0"/>
                </a:cubicBezTo>
                <a:cubicBezTo>
                  <a:pt x="2231015" y="8376"/>
                  <a:pt x="2617573" y="-6620"/>
                  <a:pt x="2787760" y="0"/>
                </a:cubicBezTo>
                <a:cubicBezTo>
                  <a:pt x="2957947" y="6620"/>
                  <a:pt x="3123281" y="-10367"/>
                  <a:pt x="3318762" y="0"/>
                </a:cubicBezTo>
                <a:cubicBezTo>
                  <a:pt x="3514243" y="10367"/>
                  <a:pt x="3693879" y="1226"/>
                  <a:pt x="3982514" y="0"/>
                </a:cubicBezTo>
                <a:cubicBezTo>
                  <a:pt x="4271149" y="-1226"/>
                  <a:pt x="4528329" y="6970"/>
                  <a:pt x="4712642" y="0"/>
                </a:cubicBezTo>
                <a:cubicBezTo>
                  <a:pt x="4896955" y="-6970"/>
                  <a:pt x="4954435" y="10224"/>
                  <a:pt x="5177269" y="0"/>
                </a:cubicBezTo>
                <a:cubicBezTo>
                  <a:pt x="5400103" y="-10224"/>
                  <a:pt x="5529539" y="2432"/>
                  <a:pt x="5641895" y="0"/>
                </a:cubicBezTo>
                <a:cubicBezTo>
                  <a:pt x="5754251" y="-2432"/>
                  <a:pt x="6195421" y="18205"/>
                  <a:pt x="6637524" y="0"/>
                </a:cubicBezTo>
                <a:cubicBezTo>
                  <a:pt x="6633620" y="165353"/>
                  <a:pt x="6647309" y="316734"/>
                  <a:pt x="6637524" y="632662"/>
                </a:cubicBezTo>
                <a:cubicBezTo>
                  <a:pt x="6627739" y="948590"/>
                  <a:pt x="6648049" y="1054321"/>
                  <a:pt x="6637524" y="1303283"/>
                </a:cubicBezTo>
                <a:cubicBezTo>
                  <a:pt x="6626999" y="1552245"/>
                  <a:pt x="6618917" y="1681182"/>
                  <a:pt x="6637524" y="1897985"/>
                </a:cubicBezTo>
                <a:cubicBezTo>
                  <a:pt x="6656131" y="2114788"/>
                  <a:pt x="6616828" y="2366803"/>
                  <a:pt x="6637524" y="2568606"/>
                </a:cubicBezTo>
                <a:cubicBezTo>
                  <a:pt x="6658220" y="2770409"/>
                  <a:pt x="6646779" y="2947704"/>
                  <a:pt x="6637524" y="3125348"/>
                </a:cubicBezTo>
                <a:cubicBezTo>
                  <a:pt x="6628269" y="3302992"/>
                  <a:pt x="6638132" y="3631803"/>
                  <a:pt x="6637524" y="3795969"/>
                </a:cubicBezTo>
                <a:cubicBezTo>
                  <a:pt x="6503211" y="3778140"/>
                  <a:pt x="6384045" y="3785785"/>
                  <a:pt x="6172897" y="3795969"/>
                </a:cubicBezTo>
                <a:cubicBezTo>
                  <a:pt x="5961749" y="3806153"/>
                  <a:pt x="5741481" y="3798405"/>
                  <a:pt x="5376394" y="3795969"/>
                </a:cubicBezTo>
                <a:cubicBezTo>
                  <a:pt x="5011307" y="3793533"/>
                  <a:pt x="4995357" y="3806889"/>
                  <a:pt x="4646267" y="3795969"/>
                </a:cubicBezTo>
                <a:cubicBezTo>
                  <a:pt x="4297177" y="3785049"/>
                  <a:pt x="4221812" y="3787343"/>
                  <a:pt x="3916139" y="3795969"/>
                </a:cubicBezTo>
                <a:cubicBezTo>
                  <a:pt x="3610466" y="3804595"/>
                  <a:pt x="3387956" y="3793010"/>
                  <a:pt x="3186012" y="3795969"/>
                </a:cubicBezTo>
                <a:cubicBezTo>
                  <a:pt x="2984068" y="3798928"/>
                  <a:pt x="2859796" y="3791570"/>
                  <a:pt x="2655010" y="3795969"/>
                </a:cubicBezTo>
                <a:cubicBezTo>
                  <a:pt x="2450224" y="3800368"/>
                  <a:pt x="2148235" y="3762367"/>
                  <a:pt x="1858507" y="3795969"/>
                </a:cubicBezTo>
                <a:cubicBezTo>
                  <a:pt x="1568779" y="3829571"/>
                  <a:pt x="1467643" y="3827050"/>
                  <a:pt x="1194754" y="3795969"/>
                </a:cubicBezTo>
                <a:cubicBezTo>
                  <a:pt x="921865" y="3764888"/>
                  <a:pt x="882817" y="3816107"/>
                  <a:pt x="730128" y="3795969"/>
                </a:cubicBezTo>
                <a:cubicBezTo>
                  <a:pt x="577439" y="3775831"/>
                  <a:pt x="248861" y="3811743"/>
                  <a:pt x="0" y="3795969"/>
                </a:cubicBezTo>
                <a:cubicBezTo>
                  <a:pt x="19848" y="3676807"/>
                  <a:pt x="2756" y="3405301"/>
                  <a:pt x="0" y="3201267"/>
                </a:cubicBezTo>
                <a:cubicBezTo>
                  <a:pt x="-2756" y="2997233"/>
                  <a:pt x="15529" y="2872207"/>
                  <a:pt x="0" y="2568606"/>
                </a:cubicBezTo>
                <a:cubicBezTo>
                  <a:pt x="-15529" y="2265005"/>
                  <a:pt x="11293" y="2209259"/>
                  <a:pt x="0" y="1860025"/>
                </a:cubicBezTo>
                <a:cubicBezTo>
                  <a:pt x="-11293" y="1510791"/>
                  <a:pt x="22817" y="1395318"/>
                  <a:pt x="0" y="1151444"/>
                </a:cubicBezTo>
                <a:cubicBezTo>
                  <a:pt x="-22817" y="907570"/>
                  <a:pt x="-10679" y="343146"/>
                  <a:pt x="0" y="0"/>
                </a:cubicBezTo>
                <a:close/>
              </a:path>
              <a:path w="6637524" h="3795969" stroke="0" extrusionOk="0">
                <a:moveTo>
                  <a:pt x="0" y="0"/>
                </a:moveTo>
                <a:cubicBezTo>
                  <a:pt x="179556" y="-27183"/>
                  <a:pt x="341378" y="-26503"/>
                  <a:pt x="597377" y="0"/>
                </a:cubicBezTo>
                <a:cubicBezTo>
                  <a:pt x="853376" y="26503"/>
                  <a:pt x="901330" y="-14217"/>
                  <a:pt x="1062004" y="0"/>
                </a:cubicBezTo>
                <a:cubicBezTo>
                  <a:pt x="1222678" y="14217"/>
                  <a:pt x="1688736" y="-14141"/>
                  <a:pt x="1858507" y="0"/>
                </a:cubicBezTo>
                <a:cubicBezTo>
                  <a:pt x="2028278" y="14141"/>
                  <a:pt x="2335256" y="26634"/>
                  <a:pt x="2455884" y="0"/>
                </a:cubicBezTo>
                <a:cubicBezTo>
                  <a:pt x="2576512" y="-26634"/>
                  <a:pt x="2790937" y="-16199"/>
                  <a:pt x="3053261" y="0"/>
                </a:cubicBezTo>
                <a:cubicBezTo>
                  <a:pt x="3315585" y="16199"/>
                  <a:pt x="3613026" y="-31411"/>
                  <a:pt x="3849764" y="0"/>
                </a:cubicBezTo>
                <a:cubicBezTo>
                  <a:pt x="4086502" y="31411"/>
                  <a:pt x="4164864" y="-1303"/>
                  <a:pt x="4380766" y="0"/>
                </a:cubicBezTo>
                <a:cubicBezTo>
                  <a:pt x="4596668" y="1303"/>
                  <a:pt x="4946101" y="-37935"/>
                  <a:pt x="5177269" y="0"/>
                </a:cubicBezTo>
                <a:cubicBezTo>
                  <a:pt x="5408437" y="37935"/>
                  <a:pt x="5690856" y="12887"/>
                  <a:pt x="5973772" y="0"/>
                </a:cubicBezTo>
                <a:cubicBezTo>
                  <a:pt x="6256688" y="-12887"/>
                  <a:pt x="6368307" y="24921"/>
                  <a:pt x="6637524" y="0"/>
                </a:cubicBezTo>
                <a:cubicBezTo>
                  <a:pt x="6672650" y="174745"/>
                  <a:pt x="6611003" y="423953"/>
                  <a:pt x="6637524" y="708581"/>
                </a:cubicBezTo>
                <a:cubicBezTo>
                  <a:pt x="6664045" y="993209"/>
                  <a:pt x="6652182" y="1198821"/>
                  <a:pt x="6637524" y="1379202"/>
                </a:cubicBezTo>
                <a:cubicBezTo>
                  <a:pt x="6622866" y="1559583"/>
                  <a:pt x="6636472" y="1664992"/>
                  <a:pt x="6637524" y="1897984"/>
                </a:cubicBezTo>
                <a:cubicBezTo>
                  <a:pt x="6638576" y="2130976"/>
                  <a:pt x="6637672" y="2338447"/>
                  <a:pt x="6637524" y="2530646"/>
                </a:cubicBezTo>
                <a:cubicBezTo>
                  <a:pt x="6637376" y="2722845"/>
                  <a:pt x="6667538" y="2984035"/>
                  <a:pt x="6637524" y="3163307"/>
                </a:cubicBezTo>
                <a:cubicBezTo>
                  <a:pt x="6607510" y="3342579"/>
                  <a:pt x="6665783" y="3585251"/>
                  <a:pt x="6637524" y="3795969"/>
                </a:cubicBezTo>
                <a:cubicBezTo>
                  <a:pt x="6395306" y="3826391"/>
                  <a:pt x="6061294" y="3823659"/>
                  <a:pt x="5907396" y="3795969"/>
                </a:cubicBezTo>
                <a:cubicBezTo>
                  <a:pt x="5753498" y="3768279"/>
                  <a:pt x="5450940" y="3786501"/>
                  <a:pt x="5243644" y="3795969"/>
                </a:cubicBezTo>
                <a:cubicBezTo>
                  <a:pt x="5036348" y="3805437"/>
                  <a:pt x="4887905" y="3795927"/>
                  <a:pt x="4779017" y="3795969"/>
                </a:cubicBezTo>
                <a:cubicBezTo>
                  <a:pt x="4670129" y="3796011"/>
                  <a:pt x="4400292" y="3811976"/>
                  <a:pt x="4248015" y="3795969"/>
                </a:cubicBezTo>
                <a:cubicBezTo>
                  <a:pt x="4095738" y="3779962"/>
                  <a:pt x="3811488" y="3759737"/>
                  <a:pt x="3451512" y="3795969"/>
                </a:cubicBezTo>
                <a:cubicBezTo>
                  <a:pt x="3091536" y="3832201"/>
                  <a:pt x="3107532" y="3764014"/>
                  <a:pt x="2787760" y="3795969"/>
                </a:cubicBezTo>
                <a:cubicBezTo>
                  <a:pt x="2467988" y="3827924"/>
                  <a:pt x="2435800" y="3815375"/>
                  <a:pt x="2256758" y="3795969"/>
                </a:cubicBezTo>
                <a:cubicBezTo>
                  <a:pt x="2077716" y="3776563"/>
                  <a:pt x="1799283" y="3788105"/>
                  <a:pt x="1593006" y="3795969"/>
                </a:cubicBezTo>
                <a:cubicBezTo>
                  <a:pt x="1386729" y="3803833"/>
                  <a:pt x="1316055" y="3772938"/>
                  <a:pt x="1128379" y="3795969"/>
                </a:cubicBezTo>
                <a:cubicBezTo>
                  <a:pt x="940703" y="3819000"/>
                  <a:pt x="853627" y="3813842"/>
                  <a:pt x="663752" y="3795969"/>
                </a:cubicBezTo>
                <a:cubicBezTo>
                  <a:pt x="473877" y="3778096"/>
                  <a:pt x="231411" y="3790061"/>
                  <a:pt x="0" y="3795969"/>
                </a:cubicBezTo>
                <a:cubicBezTo>
                  <a:pt x="-7948" y="3595543"/>
                  <a:pt x="27022" y="3417777"/>
                  <a:pt x="0" y="3239227"/>
                </a:cubicBezTo>
                <a:cubicBezTo>
                  <a:pt x="-27022" y="3060677"/>
                  <a:pt x="14515" y="2819725"/>
                  <a:pt x="0" y="2530646"/>
                </a:cubicBezTo>
                <a:cubicBezTo>
                  <a:pt x="-14515" y="2241567"/>
                  <a:pt x="-24455" y="2148569"/>
                  <a:pt x="0" y="1935944"/>
                </a:cubicBezTo>
                <a:cubicBezTo>
                  <a:pt x="24455" y="1723319"/>
                  <a:pt x="-16142" y="1536009"/>
                  <a:pt x="0" y="1417162"/>
                </a:cubicBezTo>
                <a:cubicBezTo>
                  <a:pt x="16142" y="1298315"/>
                  <a:pt x="27611" y="1080940"/>
                  <a:pt x="0" y="746541"/>
                </a:cubicBezTo>
                <a:cubicBezTo>
                  <a:pt x="-27611" y="412142"/>
                  <a:pt x="-11622" y="272072"/>
                  <a:pt x="0" y="0"/>
                </a:cubicBezTo>
                <a:close/>
              </a:path>
            </a:pathLst>
          </a:custGeom>
          <a:ln w="28575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45775441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82441"/>
      </a:dk2>
      <a:lt2>
        <a:srgbClr val="E3E8E2"/>
      </a:lt2>
      <a:accent1>
        <a:srgbClr val="BF45CA"/>
      </a:accent1>
      <a:accent2>
        <a:srgbClr val="7634B9"/>
      </a:accent2>
      <a:accent3>
        <a:srgbClr val="5045CA"/>
      </a:accent3>
      <a:accent4>
        <a:srgbClr val="3460B9"/>
      </a:accent4>
      <a:accent5>
        <a:srgbClr val="45AACA"/>
      </a:accent5>
      <a:accent6>
        <a:srgbClr val="33B6A0"/>
      </a:accent6>
      <a:hlink>
        <a:srgbClr val="3F8A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935</Words>
  <Application>Microsoft Macintosh PowerPoint</Application>
  <PresentationFormat>Widescreen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Century Gothic</vt:lpstr>
      <vt:lpstr>Elephant</vt:lpstr>
      <vt:lpstr>Modern Love</vt:lpstr>
      <vt:lpstr>The Hand</vt:lpstr>
      <vt:lpstr>SketchyVTI</vt:lpstr>
      <vt:lpstr>BrushVTI</vt:lpstr>
      <vt:lpstr>BrushVTI</vt:lpstr>
      <vt:lpstr>PoseDance: A TikTok Trainer</vt:lpstr>
      <vt:lpstr>agenda</vt:lpstr>
      <vt:lpstr>What is TikTok?</vt:lpstr>
      <vt:lpstr>What is PoseNet?</vt:lpstr>
      <vt:lpstr>Example output</vt:lpstr>
      <vt:lpstr>Digging deeper</vt:lpstr>
      <vt:lpstr>Digging deeper</vt:lpstr>
      <vt:lpstr>PersonLab -&gt; PoseNet</vt:lpstr>
      <vt:lpstr>Let’s build an app!</vt:lpstr>
      <vt:lpstr>Hold up</vt:lpstr>
      <vt:lpstr>Building PoseDance</vt:lpstr>
      <vt:lpstr>Design/Architecture</vt:lpstr>
      <vt:lpstr>Using TikTok + WebCam</vt:lpstr>
      <vt:lpstr>Using PoseNet</vt:lpstr>
      <vt:lpstr>Video/WebCam</vt:lpstr>
      <vt:lpstr>Posing</vt:lpstr>
      <vt:lpstr>Drawing a skeleton 🦴</vt:lpstr>
      <vt:lpstr>Scoring</vt:lpstr>
      <vt:lpstr>PlayFab Backend</vt:lpstr>
      <vt:lpstr>Leaderboard</vt:lpstr>
      <vt:lpstr>Deployment</vt:lpstr>
      <vt:lpstr>Let’s 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PoseDance: A TikTok Trainer</dc:title>
  <dc:creator>Jen Looper</dc:creator>
  <cp:lastModifiedBy>Jen Looper</cp:lastModifiedBy>
  <cp:revision>8</cp:revision>
  <dcterms:created xsi:type="dcterms:W3CDTF">2020-05-15T16:06:19Z</dcterms:created>
  <dcterms:modified xsi:type="dcterms:W3CDTF">2020-05-21T15:01:53Z</dcterms:modified>
</cp:coreProperties>
</file>